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67" r:id="rId7"/>
    <p:sldId id="258" r:id="rId8"/>
    <p:sldId id="259" r:id="rId9"/>
    <p:sldId id="264" r:id="rId10"/>
    <p:sldId id="265" r:id="rId11"/>
    <p:sldId id="266" r:id="rId12"/>
    <p:sldId id="260" r:id="rId13"/>
    <p:sldId id="261" r:id="rId14"/>
    <p:sldId id="262" r:id="rId15"/>
    <p:sldId id="263" r:id="rId16"/>
    <p:sldId id="268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FF0D-E1A4-4546-BEDC-0612B205AF6D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CBD8-D741-4EDF-A1C4-D4EB3481B14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tv.nl/video/jong-in-de-jaren-zestig-hoe-was-het-om-jong-te-zijn-in-de-jaren-zestig/" TargetMode="External"/><Relationship Id="rId2" Type="http://schemas.openxmlformats.org/officeDocument/2006/relationships/hyperlink" Target="http://www.npogeschiedenis.nl/speler.WO_VPRO_04185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tv.nl/video/de-jaren-zestig-in-de-klas-jeugdcultuur/#q=ijzeren%20eeuw%20in%20de%20klas" TargetMode="External"/><Relationship Id="rId5" Type="http://schemas.openxmlformats.org/officeDocument/2006/relationships/hyperlink" Target="http://schooltv.nl/video/de-jaren-zestig-in-de-klas-vrouwenemancipatie/#q=ijzeren%20eeuw%20in%20de%20klas" TargetMode="External"/><Relationship Id="rId4" Type="http://schemas.openxmlformats.org/officeDocument/2006/relationships/hyperlink" Target="http://schooltv.nl/video/eenvandaag-in-de-klas-de-rebelse-stad/#q=ijzeren%20eeuw%20in%20de%20kla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9i0bu7Py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tv.nl/video/geschiedenisleraar-van-het-jaar-de-wederopbouw-van-nederland-na-de-oorlog-marshall-hulp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13.2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welvarend westen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400" i="1" dirty="0" smtClean="0"/>
              <a:t>	Een </a:t>
            </a:r>
            <a:r>
              <a:rPr lang="nl-NL" sz="2400" i="1" dirty="0"/>
              <a:t>foto van de Duitse stad Dresden na het bombardement in de nacht van </a:t>
            </a:r>
            <a:r>
              <a:rPr lang="nl-NL" sz="2400" i="1" dirty="0" smtClean="0"/>
              <a:t>13 op </a:t>
            </a:r>
            <a:r>
              <a:rPr lang="nl-NL" sz="2400" i="1" dirty="0"/>
              <a:t>14 februari 1945. Op de voorgrond staat het standbeeld van de engel op </a:t>
            </a:r>
            <a:r>
              <a:rPr lang="nl-NL" sz="2400" i="1" dirty="0" smtClean="0"/>
              <a:t>de toren </a:t>
            </a:r>
            <a:r>
              <a:rPr lang="nl-NL" sz="2400" i="1" dirty="0"/>
              <a:t>van het raadhuis dat het bombardement heeft doorstaan</a:t>
            </a:r>
            <a:endParaRPr lang="nl-NL" sz="2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609957" cy="22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4608994" cy="22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b="1" dirty="0"/>
              <a:t>maximumscore 2</a:t>
            </a:r>
          </a:p>
          <a:p>
            <a:pPr>
              <a:buNone/>
            </a:pPr>
            <a:r>
              <a:rPr lang="nl-NL" dirty="0"/>
              <a:t>Voorbeeld van een juist antwoord is:</a:t>
            </a:r>
          </a:p>
          <a:p>
            <a:pPr>
              <a:buNone/>
            </a:pPr>
            <a:r>
              <a:rPr lang="nl-NL" dirty="0"/>
              <a:t>• De Koude Oorlog is een belangrijke politieke reden voor </a:t>
            </a:r>
            <a:r>
              <a:rPr lang="nl-NL" dirty="0" smtClean="0"/>
              <a:t>de Amerikaanse </a:t>
            </a:r>
            <a:r>
              <a:rPr lang="nl-NL" dirty="0"/>
              <a:t>regering om Europa economische steun te </a:t>
            </a:r>
            <a:r>
              <a:rPr lang="nl-NL" dirty="0" smtClean="0"/>
              <a:t>verlenen(omdat </a:t>
            </a:r>
            <a:r>
              <a:rPr lang="nl-NL" dirty="0"/>
              <a:t>de Verenigde Staten wilden voorkomen dat </a:t>
            </a:r>
            <a:r>
              <a:rPr lang="nl-NL" dirty="0" smtClean="0"/>
              <a:t>Europa communistisch </a:t>
            </a:r>
            <a:r>
              <a:rPr lang="nl-NL" dirty="0"/>
              <a:t>zou kunnen worden) 1</a:t>
            </a:r>
          </a:p>
          <a:p>
            <a:pPr>
              <a:buNone/>
            </a:pPr>
            <a:r>
              <a:rPr lang="nl-NL" dirty="0"/>
              <a:t>• De foto kan gebruikt worden omdat erop te zien is dat een grote </a:t>
            </a:r>
            <a:r>
              <a:rPr lang="nl-NL" dirty="0" smtClean="0"/>
              <a:t>stad volledig </a:t>
            </a:r>
            <a:r>
              <a:rPr lang="nl-NL" dirty="0"/>
              <a:t>verwoest is / hoe slecht de (economische) situatie in Europa is 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Marshallplan + binnenlandse politiek beleid + houding bevolking </a:t>
            </a:r>
            <a:r>
              <a:rPr lang="nl-NL" sz="3100" dirty="0" smtClean="0"/>
              <a:t>(zuinig aan doen) </a:t>
            </a:r>
            <a:r>
              <a:rPr lang="nl-NL" dirty="0" smtClean="0"/>
              <a:t>= succes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79512" y="1844824"/>
            <a:ext cx="867645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dirty="0" smtClean="0"/>
              <a:t>Economische groei 1950 – 1973 = economisch </a:t>
            </a:r>
          </a:p>
          <a:p>
            <a:pPr>
              <a:buNone/>
            </a:pPr>
            <a:r>
              <a:rPr lang="nl-NL" dirty="0" smtClean="0"/>
              <a:t>wonder. </a:t>
            </a:r>
          </a:p>
          <a:p>
            <a:pPr>
              <a:buNone/>
            </a:pPr>
            <a:r>
              <a:rPr lang="nl-NL" dirty="0" smtClean="0"/>
              <a:t>Waarom? </a:t>
            </a:r>
          </a:p>
          <a:p>
            <a:pPr marL="514350" indent="-514350">
              <a:buAutoNum type="arabicPeriod"/>
            </a:pPr>
            <a:r>
              <a:rPr lang="nl-NL" dirty="0" smtClean="0"/>
              <a:t>Industrialisatie + productiviteitsstijging </a:t>
            </a:r>
          </a:p>
          <a:p>
            <a:pPr marL="514350" indent="-514350">
              <a:buAutoNum type="arabicPeriod"/>
            </a:pPr>
            <a:r>
              <a:rPr lang="nl-NL" dirty="0" smtClean="0"/>
              <a:t>Modernisering + schaalvergroting landbouw</a:t>
            </a:r>
          </a:p>
          <a:p>
            <a:pPr marL="514350" indent="-514350">
              <a:buNone/>
            </a:pPr>
            <a:endParaRPr lang="nl-NL" dirty="0"/>
          </a:p>
          <a:p>
            <a:pPr marL="514350" indent="-514350">
              <a:buNone/>
            </a:pPr>
            <a:r>
              <a:rPr lang="nl-NL" dirty="0" smtClean="0">
                <a:sym typeface="Wingdings" pitchFamily="2" charset="2"/>
              </a:rPr>
              <a:t> Ongekende welvaart!   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consumptiemaatschappij </a:t>
            </a:r>
            <a:r>
              <a:rPr lang="nl-NL" dirty="0" smtClean="0">
                <a:sym typeface="Wingdings" pitchFamily="2" charset="2"/>
              </a:rPr>
              <a:t>+</a:t>
            </a:r>
            <a:r>
              <a:rPr lang="nl-NL" dirty="0" smtClean="0">
                <a:solidFill>
                  <a:srgbClr val="FF0000"/>
                </a:solidFill>
                <a:sym typeface="Wingdings" pitchFamily="2" charset="2"/>
              </a:rPr>
              <a:t> opbouw verzorgingsstaat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Welvaartsgroei </a:t>
            </a:r>
            <a:r>
              <a:rPr lang="nl-NL" dirty="0" smtClean="0">
                <a:sym typeface="Wingdings" pitchFamily="2" charset="2"/>
              </a:rPr>
              <a:t> sociaal-culturele veranderingsprocessen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nl-NL" dirty="0" smtClean="0"/>
              <a:t>‘</a:t>
            </a:r>
            <a:r>
              <a:rPr lang="nl-NL" dirty="0" smtClean="0">
                <a:solidFill>
                  <a:srgbClr val="FF0000"/>
                </a:solidFill>
              </a:rPr>
              <a:t>klassenmaatschappij’ </a:t>
            </a:r>
            <a:r>
              <a:rPr lang="nl-NL" dirty="0" smtClean="0">
                <a:solidFill>
                  <a:srgbClr val="FF0000"/>
                </a:solidFill>
              </a:rPr>
              <a:t>verdwijnt </a:t>
            </a:r>
            <a:r>
              <a:rPr lang="nl-NL" dirty="0" smtClean="0"/>
              <a:t>= ook midden- en arbeidersklasse profiteert van welvaartsgroei. 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Scholingsgraad groeit</a:t>
            </a:r>
            <a:r>
              <a:rPr lang="nl-NL" dirty="0" smtClean="0"/>
              <a:t>: meer kinderen uit arbeiders- en </a:t>
            </a:r>
            <a:r>
              <a:rPr lang="nl-NL" dirty="0" err="1" smtClean="0"/>
              <a:t>middenklasgezinnen</a:t>
            </a:r>
            <a:r>
              <a:rPr lang="nl-NL" dirty="0" smtClean="0"/>
              <a:t> naar vervolgonderwijs. </a:t>
            </a:r>
          </a:p>
          <a:p>
            <a:pPr>
              <a:buFontTx/>
              <a:buChar char="-"/>
            </a:pPr>
            <a:r>
              <a:rPr lang="nl-NL" dirty="0" smtClean="0"/>
              <a:t>Jongeren (</a:t>
            </a:r>
            <a:r>
              <a:rPr lang="nl-NL" dirty="0" smtClean="0">
                <a:solidFill>
                  <a:srgbClr val="FF0000"/>
                </a:solidFill>
              </a:rPr>
              <a:t>babyboomgeneratie</a:t>
            </a:r>
            <a:r>
              <a:rPr lang="nl-NL" dirty="0" smtClean="0"/>
              <a:t>) hebben geld en kennen alleen maar een periode van vrede = ontstaan van </a:t>
            </a:r>
            <a:r>
              <a:rPr lang="nl-NL" dirty="0" smtClean="0">
                <a:solidFill>
                  <a:srgbClr val="FF0000"/>
                </a:solidFill>
              </a:rPr>
              <a:t>jeugdculturen</a:t>
            </a:r>
            <a:r>
              <a:rPr lang="nl-NL" dirty="0" smtClean="0"/>
              <a:t> (nozems, provo’s, hippies).</a:t>
            </a:r>
          </a:p>
          <a:p>
            <a:pPr lvl="1">
              <a:buFontTx/>
              <a:buChar char="-"/>
            </a:pPr>
            <a:r>
              <a:rPr lang="nl-NL" dirty="0" smtClean="0"/>
              <a:t>Kloof tussen ouders en jongeren (</a:t>
            </a:r>
            <a:r>
              <a:rPr lang="nl-NL" dirty="0" smtClean="0">
                <a:solidFill>
                  <a:srgbClr val="FF0000"/>
                </a:solidFill>
              </a:rPr>
              <a:t>generatiekloof</a:t>
            </a:r>
            <a:r>
              <a:rPr lang="nl-NL" dirty="0" smtClean="0"/>
              <a:t>) = afzetten. </a:t>
            </a:r>
          </a:p>
          <a:p>
            <a:pPr lvl="1">
              <a:buFontTx/>
              <a:buChar char="-"/>
            </a:pPr>
            <a:r>
              <a:rPr lang="nl-NL" dirty="0" smtClean="0"/>
              <a:t>Jongeren = </a:t>
            </a:r>
            <a:r>
              <a:rPr lang="nl-NL" dirty="0" smtClean="0">
                <a:solidFill>
                  <a:srgbClr val="FF0000"/>
                </a:solidFill>
              </a:rPr>
              <a:t>maatschappijkritiek </a:t>
            </a:r>
            <a:r>
              <a:rPr lang="nl-NL" dirty="0" smtClean="0"/>
              <a:t>(bijv. over werken, samenlevingsvormen, seksuele moraal enz.) </a:t>
            </a:r>
          </a:p>
          <a:p>
            <a:pPr lvl="1">
              <a:buFontTx/>
              <a:buChar char="-"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51520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 smtClean="0">
                <a:hlinkClick r:id="rId2"/>
              </a:rPr>
              <a:t>http://www.npogeschiedenis.nl/speler.WO_VPRO_041852.html</a:t>
            </a:r>
            <a:endParaRPr lang="nl-NL" sz="1200" dirty="0"/>
          </a:p>
        </p:txBody>
      </p:sp>
      <p:sp>
        <p:nvSpPr>
          <p:cNvPr id="5" name="Rechthoek 4"/>
          <p:cNvSpPr/>
          <p:nvPr/>
        </p:nvSpPr>
        <p:spPr>
          <a:xfrm>
            <a:off x="323528" y="58052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 smtClean="0">
                <a:hlinkClick r:id="rId3"/>
              </a:rPr>
              <a:t>http://schooltv.nl/video/jong-in-de-jaren-zestig-hoe-was-het-om-jong-te-zijn-in-de-jaren-zestig/#q=jongeren%20jaren%20zestig</a:t>
            </a:r>
            <a:endParaRPr lang="nl-NL" sz="1200" dirty="0"/>
          </a:p>
        </p:txBody>
      </p:sp>
      <p:sp>
        <p:nvSpPr>
          <p:cNvPr id="6" name="Rechthoek 5"/>
          <p:cNvSpPr/>
          <p:nvPr/>
        </p:nvSpPr>
        <p:spPr>
          <a:xfrm>
            <a:off x="4823520" y="620916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>
                <a:hlinkClick r:id="rId4"/>
              </a:rPr>
              <a:t>http://schooltv.nl/video/eenvandaag-in-de-klas-de-rebelse-stad/#q=ijzeren%20eeuw%20in%20de%20klas</a:t>
            </a:r>
            <a:endParaRPr lang="nl-NL" sz="1100" dirty="0"/>
          </a:p>
        </p:txBody>
      </p:sp>
      <p:sp>
        <p:nvSpPr>
          <p:cNvPr id="7" name="Rechthoek 6"/>
          <p:cNvSpPr/>
          <p:nvPr/>
        </p:nvSpPr>
        <p:spPr>
          <a:xfrm>
            <a:off x="4836915" y="577827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>
                <a:hlinkClick r:id="rId5"/>
              </a:rPr>
              <a:t>http://schooltv.nl/video/de-jaren-zestig-in-de-klas-vrouwenemancipatie/#q=ijzeren%20eeuw%20in%20de%20klas</a:t>
            </a:r>
            <a:endParaRPr lang="nl-NL" sz="1100" dirty="0"/>
          </a:p>
        </p:txBody>
      </p:sp>
      <p:sp>
        <p:nvSpPr>
          <p:cNvPr id="8" name="Rechthoek 7"/>
          <p:cNvSpPr/>
          <p:nvPr/>
        </p:nvSpPr>
        <p:spPr>
          <a:xfrm>
            <a:off x="2577158" y="479715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>
                <a:hlinkClick r:id="rId6"/>
              </a:rPr>
              <a:t>http://schooltv.nl/video/de-jaren-zestig-in-de-klas-jeugdcultuur/#q=ijzeren%20eeuw%20in%20de%20klas</a:t>
            </a:r>
            <a:endParaRPr lang="nl-NL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/>
              <a:t>Een gegeven:</a:t>
            </a:r>
          </a:p>
          <a:p>
            <a:pPr>
              <a:buNone/>
            </a:pPr>
            <a:r>
              <a:rPr lang="nl-NL" dirty="0"/>
              <a:t>Vanaf 30 november 1963 zond het </a:t>
            </a:r>
            <a:r>
              <a:rPr lang="nl-NL" dirty="0" smtClean="0"/>
              <a:t>VARA-</a:t>
            </a:r>
          </a:p>
          <a:p>
            <a:pPr>
              <a:buNone/>
            </a:pPr>
            <a:r>
              <a:rPr lang="nl-NL" dirty="0" smtClean="0"/>
              <a:t>radioprogramma </a:t>
            </a:r>
            <a:r>
              <a:rPr lang="nl-NL" dirty="0"/>
              <a:t>'Tijd </a:t>
            </a:r>
            <a:r>
              <a:rPr lang="nl-NL" dirty="0" smtClean="0"/>
              <a:t>Voor Teenagers</a:t>
            </a:r>
            <a:r>
              <a:rPr lang="nl-NL" dirty="0"/>
              <a:t>' voor </a:t>
            </a:r>
            <a:r>
              <a:rPr lang="nl-NL" dirty="0" smtClean="0"/>
              <a:t>het </a:t>
            </a:r>
          </a:p>
          <a:p>
            <a:pPr>
              <a:buNone/>
            </a:pPr>
            <a:r>
              <a:rPr lang="nl-NL" dirty="0" smtClean="0"/>
              <a:t>eerst </a:t>
            </a:r>
            <a:r>
              <a:rPr lang="nl-NL" dirty="0"/>
              <a:t>een top-10 van populaire liedjes uit op basis</a:t>
            </a:r>
          </a:p>
          <a:p>
            <a:pPr>
              <a:buNone/>
            </a:pPr>
            <a:r>
              <a:rPr lang="nl-NL" dirty="0"/>
              <a:t>van een telefonisch onderzoek onder platenwinkels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(</a:t>
            </a:r>
            <a:r>
              <a:rPr lang="nl-NL" dirty="0"/>
              <a:t>waar muziek </a:t>
            </a:r>
            <a:r>
              <a:rPr lang="nl-NL" dirty="0" smtClean="0"/>
              <a:t>werd verkocht</a:t>
            </a:r>
            <a:r>
              <a:rPr lang="nl-NL" dirty="0"/>
              <a:t>) in heel Nederland.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2p </a:t>
            </a:r>
            <a:r>
              <a:rPr lang="nl-NL" b="1" dirty="0" smtClean="0"/>
              <a:t> </a:t>
            </a:r>
            <a:r>
              <a:rPr lang="nl-NL" b="1" dirty="0"/>
              <a:t>Leg uit bij welk kenmerkend aspect van die tijd </a:t>
            </a:r>
            <a:endParaRPr lang="nl-NL" b="1" dirty="0" smtClean="0"/>
          </a:p>
          <a:p>
            <a:pPr>
              <a:buNone/>
            </a:pPr>
            <a:r>
              <a:rPr lang="nl-NL" b="1" dirty="0" smtClean="0"/>
              <a:t>dit </a:t>
            </a:r>
            <a:r>
              <a:rPr lang="nl-NL" b="1" dirty="0"/>
              <a:t>gegeven past.</a:t>
            </a:r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b="1" dirty="0"/>
              <a:t>maximumscore 2 </a:t>
            </a:r>
          </a:p>
          <a:p>
            <a:pPr>
              <a:buNone/>
            </a:pPr>
            <a:r>
              <a:rPr lang="nl-NL" dirty="0"/>
              <a:t>Kern van een juist antwoord is: </a:t>
            </a:r>
          </a:p>
          <a:p>
            <a:pPr>
              <a:buNone/>
            </a:pPr>
            <a:r>
              <a:rPr lang="nl-NL" dirty="0" smtClean="0"/>
              <a:t>	Dit </a:t>
            </a:r>
            <a:r>
              <a:rPr lang="nl-NL" dirty="0"/>
              <a:t>gegeven past bij het kenmerkend aspect 'de toenemende westerse welvaart die vanaf de jaren zestig van de twintigste eeuw aanleiding gaf tot ingrijpende sociaal-culturele veranderingsprocessen' (of een omschrijving daarvan) omdat het hierbij ging om jongeren die door de welvaartsstijging (zak)geld kregen om (grammofoon)plaatjes te kopen / er in Nederland een eigen jongerencultuur ontstond. </a:t>
            </a:r>
          </a:p>
          <a:p>
            <a:pPr>
              <a:buNone/>
            </a:pPr>
            <a:r>
              <a:rPr lang="nl-NL" i="1" dirty="0"/>
              <a:t>Opmerking </a:t>
            </a:r>
          </a:p>
          <a:p>
            <a:pPr>
              <a:buNone/>
            </a:pPr>
            <a:r>
              <a:rPr lang="nl-NL" i="1" dirty="0"/>
              <a:t>Als alleen het juiste kenmerkend aspect wordt </a:t>
            </a:r>
            <a:r>
              <a:rPr lang="nl-NL" i="1" dirty="0" smtClean="0"/>
              <a:t>genoemd, </a:t>
            </a:r>
          </a:p>
          <a:p>
            <a:pPr>
              <a:buNone/>
            </a:pPr>
            <a:r>
              <a:rPr lang="nl-NL" i="1" dirty="0" smtClean="0"/>
              <a:t>wordt </a:t>
            </a:r>
            <a:r>
              <a:rPr lang="nl-NL" i="1" dirty="0"/>
              <a:t>1 scorepunt toegekend.</a:t>
            </a:r>
            <a:endParaRPr lang="nl-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 gehaald?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 smtClean="0"/>
              <a:t>WEET JE NU? </a:t>
            </a:r>
          </a:p>
          <a:p>
            <a:pPr marL="0" indent="0">
              <a:buNone/>
            </a:pPr>
            <a:r>
              <a:rPr lang="nl-NL" dirty="0" smtClean="0"/>
              <a:t>kennis</a:t>
            </a:r>
          </a:p>
          <a:p>
            <a:pPr>
              <a:buFontTx/>
              <a:buChar char="-"/>
            </a:pPr>
            <a:r>
              <a:rPr lang="nl-NL" dirty="0" smtClean="0"/>
              <a:t>Weet je wat de volgende begrippen betekenen: wederopbouw</a:t>
            </a:r>
            <a:r>
              <a:rPr lang="nl-NL" smtClean="0"/>
              <a:t>, </a:t>
            </a:r>
            <a:r>
              <a:rPr lang="nl-NL" smtClean="0"/>
              <a:t>Marshallplan, </a:t>
            </a:r>
            <a:r>
              <a:rPr lang="nl-NL" dirty="0" smtClean="0"/>
              <a:t>consumptiemaatschappij, verzorgingsstaat, sociaal-culturele veranderingsprocessen, babyboomgeneratie, jeugdculturen, maatschappijkritiek. Je kunt deze begrippen ook in relatie tot elkaar zien. </a:t>
            </a:r>
          </a:p>
          <a:p>
            <a:pPr>
              <a:buFontTx/>
              <a:buChar char="-"/>
            </a:pPr>
            <a:r>
              <a:rPr lang="nl-NL" dirty="0" smtClean="0"/>
              <a:t>Je weet hoe de ontwikkeling van de wederopbouw is verlopen en kunt hierbij voorbeelden noemen. </a:t>
            </a:r>
          </a:p>
          <a:p>
            <a:pPr>
              <a:buFontTx/>
              <a:buChar char="-"/>
            </a:pPr>
            <a:r>
              <a:rPr lang="nl-NL" dirty="0" smtClean="0"/>
              <a:t>Je kunt de oorzaken en gevolgen noemen van de welvaartsgroei. </a:t>
            </a:r>
          </a:p>
          <a:p>
            <a:pPr marL="0" indent="0">
              <a:buNone/>
            </a:pPr>
            <a:r>
              <a:rPr lang="nl-NL" dirty="0" smtClean="0"/>
              <a:t>Vaardigheden:</a:t>
            </a:r>
          </a:p>
          <a:p>
            <a:pPr>
              <a:buFontTx/>
              <a:buChar char="-"/>
            </a:pPr>
            <a:r>
              <a:rPr lang="nl-NL" dirty="0" smtClean="0"/>
              <a:t>Je kunt een oordeel geven over een historische bron: waarom dit gebruikt kan worden als propaganda. </a:t>
            </a:r>
          </a:p>
          <a:p>
            <a:pPr>
              <a:buFontTx/>
              <a:buChar char="-"/>
            </a:pPr>
            <a:r>
              <a:rPr lang="nl-NL" dirty="0" smtClean="0"/>
              <a:t>Je kunt kenmerkende aspecten herkennen in een tekst en dit uitleggen.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982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De </a:t>
            </a:r>
            <a:r>
              <a:rPr lang="nl-NL" dirty="0" smtClean="0">
                <a:solidFill>
                  <a:srgbClr val="FF0000"/>
                </a:solidFill>
              </a:rPr>
              <a:t>toenemende westerse welvaart </a:t>
            </a:r>
            <a:r>
              <a:rPr lang="nl-NL" dirty="0" smtClean="0"/>
              <a:t>die vanaf de </a:t>
            </a:r>
            <a:r>
              <a:rPr lang="nl-NL" dirty="0" smtClean="0">
                <a:solidFill>
                  <a:srgbClr val="FF0000"/>
                </a:solidFill>
              </a:rPr>
              <a:t>jaren zestig </a:t>
            </a:r>
            <a:r>
              <a:rPr lang="nl-NL" dirty="0" smtClean="0"/>
              <a:t>van de 20</a:t>
            </a:r>
            <a:r>
              <a:rPr lang="nl-NL" baseline="30000" dirty="0" smtClean="0"/>
              <a:t>e</a:t>
            </a:r>
            <a:r>
              <a:rPr lang="nl-NL" dirty="0" smtClean="0"/>
              <a:t> eeuw aanleiding gaf tot </a:t>
            </a:r>
            <a:r>
              <a:rPr lang="nl-NL" dirty="0" smtClean="0">
                <a:solidFill>
                  <a:srgbClr val="FF0000"/>
                </a:solidFill>
              </a:rPr>
              <a:t>sociaal-culturele veranderingsprocessen</a:t>
            </a:r>
            <a:r>
              <a:rPr lang="nl-NL" dirty="0" smtClean="0"/>
              <a:t>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err="1" smtClean="0"/>
              <a:t>Mindmap</a:t>
            </a:r>
            <a:r>
              <a:rPr lang="nl-NL" dirty="0" smtClean="0"/>
              <a:t> maken met voorkennis: wat weet je al over:</a:t>
            </a:r>
          </a:p>
          <a:p>
            <a:pPr>
              <a:buNone/>
            </a:pPr>
            <a:r>
              <a:rPr lang="nl-NL" dirty="0" smtClean="0"/>
              <a:t>	Toenemende welvaart in de jaren 60 </a:t>
            </a:r>
            <a:r>
              <a:rPr lang="nl-NL" dirty="0" smtClean="0">
                <a:sym typeface="Wingdings" pitchFamily="2" charset="2"/>
              </a:rPr>
              <a:t> sociaal-culturele veranderingen? 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Gebruik </a:t>
            </a:r>
            <a:r>
              <a:rPr lang="nl-NL" i="1" dirty="0" smtClean="0"/>
              <a:t>de bron in de volgende dia.</a:t>
            </a:r>
            <a:endParaRPr lang="nl-NL" i="1" dirty="0"/>
          </a:p>
          <a:p>
            <a:pPr marL="0" indent="0">
              <a:buNone/>
            </a:pPr>
            <a:r>
              <a:rPr lang="nl-NL" dirty="0"/>
              <a:t>De mening over de Nederlandse samenleving die Doe Maar in dit lied blijkt </a:t>
            </a:r>
            <a:r>
              <a:rPr lang="nl-NL" dirty="0" smtClean="0"/>
              <a:t>te hebben</a:t>
            </a:r>
            <a:r>
              <a:rPr lang="nl-NL" dirty="0"/>
              <a:t>, past bij de jongerencultuur die in de jaren 1960 is ontstaan.</a:t>
            </a:r>
          </a:p>
          <a:p>
            <a:r>
              <a:rPr lang="nl-NL" dirty="0"/>
              <a:t>2p </a:t>
            </a:r>
            <a:r>
              <a:rPr lang="nl-NL" dirty="0" smtClean="0"/>
              <a:t>Leg </a:t>
            </a:r>
            <a:r>
              <a:rPr lang="nl-NL" dirty="0"/>
              <a:t>dit uit.</a:t>
            </a:r>
          </a:p>
        </p:txBody>
      </p:sp>
    </p:spTree>
    <p:extLst>
      <p:ext uri="{BB962C8B-B14F-4D97-AF65-F5344CB8AC3E}">
        <p14:creationId xmlns:p14="http://schemas.microsoft.com/office/powerpoint/2010/main" val="1873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9195" t="20671" r="17314" b="16704"/>
          <a:stretch/>
        </p:blipFill>
        <p:spPr>
          <a:xfrm>
            <a:off x="457200" y="1545035"/>
            <a:ext cx="6192688" cy="458112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23528" y="61517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https://www.youtube.com/watch?v=Jw9i0bu7PyQ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961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/>
              <a:t>maximumscore 2 </a:t>
            </a:r>
            <a:endParaRPr lang="nl-NL" dirty="0"/>
          </a:p>
          <a:p>
            <a:r>
              <a:rPr lang="nl-NL" dirty="0"/>
              <a:t>Voorbeeld van een juist antwoord is: </a:t>
            </a:r>
          </a:p>
          <a:p>
            <a:r>
              <a:rPr lang="nl-NL" dirty="0"/>
              <a:t>Doe Maar zet zich af tegen de </a:t>
            </a:r>
            <a:r>
              <a:rPr lang="nl-NL" dirty="0" smtClean="0"/>
              <a:t>maatschappij  (</a:t>
            </a:r>
            <a:r>
              <a:rPr lang="nl-NL" smtClean="0"/>
              <a:t>geef maatschappijkritiek) </a:t>
            </a:r>
            <a:r>
              <a:rPr lang="nl-NL" dirty="0"/>
              <a:t>door die af te schilderen als haastig / onpersoonlijk / geobsedeerd door geld, (terwijl de oorlogsdreiging niet ver is). Dat past bij de jongerencultuur waarbij jongeren zich afzetten tegen de gevestigde orde en de misstanden aan de kaak willen stellen. </a:t>
            </a:r>
          </a:p>
        </p:txBody>
      </p:sp>
    </p:spTree>
    <p:extLst>
      <p:ext uri="{BB962C8B-B14F-4D97-AF65-F5344CB8AC3E}">
        <p14:creationId xmlns:p14="http://schemas.microsoft.com/office/powerpoint/2010/main" val="241686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 smtClean="0"/>
              <a:t>Na deze les:</a:t>
            </a:r>
          </a:p>
          <a:p>
            <a:pPr marL="0" indent="0">
              <a:buNone/>
            </a:pPr>
            <a:r>
              <a:rPr lang="nl-NL" dirty="0" smtClean="0"/>
              <a:t>kennis</a:t>
            </a:r>
          </a:p>
          <a:p>
            <a:pPr>
              <a:buFontTx/>
              <a:buChar char="-"/>
            </a:pPr>
            <a:r>
              <a:rPr lang="nl-NL" dirty="0" smtClean="0"/>
              <a:t>Weet je wat de volgende begrippen betekenen: wederopbouw, </a:t>
            </a:r>
            <a:r>
              <a:rPr lang="nl-NL" dirty="0" smtClean="0"/>
              <a:t>Marshallplan, </a:t>
            </a:r>
            <a:r>
              <a:rPr lang="nl-NL" dirty="0" smtClean="0"/>
              <a:t>consumptiemaatschappij, verzorgingsstaat, sociaal-culturele veranderingsprocessen, babyboomgeneratie, jeugdculturen, maatschappijkritiek. Je kunt deze begrippen ook in relatie tot elkaar zien. </a:t>
            </a:r>
          </a:p>
          <a:p>
            <a:pPr>
              <a:buFontTx/>
              <a:buChar char="-"/>
            </a:pPr>
            <a:r>
              <a:rPr lang="nl-NL" dirty="0" smtClean="0"/>
              <a:t>Je weet hoe de ontwikkeling van de wederopbouw is verlopen en kunt hierbij voorbeelden noemen. </a:t>
            </a:r>
          </a:p>
          <a:p>
            <a:pPr>
              <a:buFontTx/>
              <a:buChar char="-"/>
            </a:pPr>
            <a:r>
              <a:rPr lang="nl-NL" dirty="0" smtClean="0"/>
              <a:t>Je kunt de oorzaken en gevolgen noemen van de welvaartsgroei. </a:t>
            </a:r>
          </a:p>
          <a:p>
            <a:pPr marL="0" indent="0">
              <a:buNone/>
            </a:pPr>
            <a:r>
              <a:rPr lang="nl-NL" dirty="0" smtClean="0"/>
              <a:t>Vaardigheden:</a:t>
            </a:r>
          </a:p>
          <a:p>
            <a:pPr>
              <a:buFontTx/>
              <a:buChar char="-"/>
            </a:pPr>
            <a:r>
              <a:rPr lang="nl-NL" dirty="0" smtClean="0"/>
              <a:t>Je kunt een oordeel geven over een historische bron: waarom dit gebruikt kan worden als propaganda. </a:t>
            </a:r>
          </a:p>
          <a:p>
            <a:pPr>
              <a:buFontTx/>
              <a:buChar char="-"/>
            </a:pPr>
            <a:r>
              <a:rPr lang="nl-NL" dirty="0" smtClean="0"/>
              <a:t>Je kunt kenmerkende aspecten herkennen in een tekst en dit uitleggen.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179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1945: Europa na WOII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Armoede, werkloosheid, steden en dorpen in puin, infrastructuur beschadigd, fabrieken ontmanteld</a:t>
            </a:r>
            <a:endParaRPr lang="nl-NL" dirty="0"/>
          </a:p>
          <a:p>
            <a:pPr>
              <a:buFont typeface="Wingdings"/>
              <a:buChar char="à"/>
            </a:pPr>
            <a:r>
              <a:rPr lang="nl-NL" dirty="0" smtClean="0">
                <a:sym typeface="Wingdings" pitchFamily="2" charset="2"/>
              </a:rPr>
              <a:t>VS:  ‘Europa zou weleens gevaar kunnen lopen voor communisme’ </a:t>
            </a:r>
            <a:r>
              <a:rPr lang="nl-NL" sz="1800" dirty="0" smtClean="0">
                <a:sym typeface="Wingdings" pitchFamily="2" charset="2"/>
              </a:rPr>
              <a:t>(NB: als mensen arm zijn en weinig toekomstperspectief dan bestaat de kans dat zij zich aansluiten bij extremistische groeperingen) </a:t>
            </a:r>
            <a:r>
              <a:rPr lang="nl-NL" dirty="0" smtClean="0">
                <a:sym typeface="Wingdings" pitchFamily="2" charset="2"/>
              </a:rPr>
              <a:t>+ we willen een </a:t>
            </a:r>
            <a:r>
              <a:rPr lang="nl-NL" smtClean="0">
                <a:sym typeface="Wingdings" pitchFamily="2" charset="2"/>
              </a:rPr>
              <a:t>Europese afzetmarkt!</a:t>
            </a:r>
            <a:endParaRPr lang="nl-NL" sz="18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nl-NL" dirty="0" smtClean="0">
                <a:sym typeface="Wingdings" pitchFamily="2" charset="2"/>
              </a:rPr>
              <a:t>1947 George </a:t>
            </a:r>
            <a:r>
              <a:rPr lang="nl-NL" dirty="0" err="1" smtClean="0">
                <a:sym typeface="Wingdings" pitchFamily="2" charset="2"/>
              </a:rPr>
              <a:t>Marshall</a:t>
            </a:r>
            <a:r>
              <a:rPr lang="nl-NL" dirty="0" smtClean="0">
                <a:sym typeface="Wingdings" pitchFamily="2" charset="2"/>
              </a:rPr>
              <a:t> = </a:t>
            </a:r>
            <a:r>
              <a:rPr lang="nl-NL" sz="2000" dirty="0" smtClean="0">
                <a:sym typeface="Wingdings" pitchFamily="2" charset="2"/>
              </a:rPr>
              <a:t>(minister van buitenlandse zaken VS):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b="1" dirty="0" smtClean="0">
                <a:solidFill>
                  <a:srgbClr val="FF0000"/>
                </a:solidFill>
                <a:sym typeface="Wingdings" pitchFamily="2" charset="2"/>
              </a:rPr>
              <a:t>Marshallplan</a:t>
            </a:r>
            <a:r>
              <a:rPr lang="nl-NL" dirty="0" smtClean="0">
                <a:sym typeface="Wingdings" pitchFamily="2" charset="2"/>
              </a:rPr>
              <a:t> (economische hulp aan getroffen landen)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Marshallplan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1948 – 1952 (periode van </a:t>
            </a:r>
            <a:r>
              <a:rPr lang="nl-NL" dirty="0" smtClean="0">
                <a:solidFill>
                  <a:srgbClr val="FF0000"/>
                </a:solidFill>
              </a:rPr>
              <a:t>wederopbouw</a:t>
            </a:r>
            <a:r>
              <a:rPr lang="nl-NL" dirty="0" smtClean="0"/>
              <a:t>) = West-Europa ontvangt +/- 12 miljard dollar.</a:t>
            </a:r>
          </a:p>
          <a:p>
            <a:r>
              <a:rPr lang="nl-NL" dirty="0" smtClean="0"/>
              <a:t>Oost-Europese landen? Mochten dit ook ontvangen, maar SU verbood dit: Stalin ‘</a:t>
            </a:r>
            <a:r>
              <a:rPr lang="nl-NL" i="1" dirty="0" smtClean="0"/>
              <a:t>Marshallhulp is </a:t>
            </a:r>
            <a:r>
              <a:rPr lang="nl-NL" i="1" dirty="0" smtClean="0">
                <a:solidFill>
                  <a:srgbClr val="FF0000"/>
                </a:solidFill>
              </a:rPr>
              <a:t>dollarimperialisme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Poster promoting European unity during the implementation of the Marshall Plan."/>
          <p:cNvPicPr>
            <a:picLocks noChangeAspect="1" noChangeArrowheads="1"/>
          </p:cNvPicPr>
          <p:nvPr/>
        </p:nvPicPr>
        <p:blipFill>
          <a:blip r:embed="rId2" cstate="print"/>
          <a:srcRect t="2422" r="46617"/>
          <a:stretch>
            <a:fillRect/>
          </a:stretch>
        </p:blipFill>
        <p:spPr bwMode="auto">
          <a:xfrm>
            <a:off x="4788024" y="1280191"/>
            <a:ext cx="4211960" cy="5577809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395536" y="616530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 smtClean="0">
                <a:hlinkClick r:id="rId3"/>
              </a:rPr>
              <a:t>http://schooltv.nl/video/geschiedenisleraar-van-het-jaar-de-wederopbouw-van-nederland-na-de-oorlog-marshall-hulp/#q=marshall</a:t>
            </a:r>
            <a:endParaRPr lang="nl-NL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i="1" dirty="0"/>
              <a:t>Gebruik </a:t>
            </a:r>
            <a:r>
              <a:rPr lang="nl-NL" i="1" dirty="0" smtClean="0"/>
              <a:t>de bron in de volgende dia</a:t>
            </a:r>
            <a:endParaRPr lang="nl-NL" i="1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Dit </a:t>
            </a:r>
            <a:r>
              <a:rPr lang="nl-NL" dirty="0"/>
              <a:t>soort foto’s van platgebombardeerde Duitse steden wordt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vlak </a:t>
            </a:r>
            <a:r>
              <a:rPr lang="nl-NL" dirty="0"/>
              <a:t>na de </a:t>
            </a:r>
            <a:r>
              <a:rPr lang="nl-NL" dirty="0" smtClean="0"/>
              <a:t>Tweede Wereldoorlog </a:t>
            </a:r>
            <a:r>
              <a:rPr lang="nl-NL" dirty="0"/>
              <a:t>gebruikt om de Amerikaanse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bevolking </a:t>
            </a:r>
            <a:r>
              <a:rPr lang="nl-NL" dirty="0"/>
              <a:t>te overtuigen van </a:t>
            </a:r>
            <a:r>
              <a:rPr lang="nl-NL" dirty="0" smtClean="0"/>
              <a:t>de </a:t>
            </a:r>
            <a:r>
              <a:rPr lang="nl-NL" i="1" dirty="0" smtClean="0"/>
              <a:t>politieke </a:t>
            </a:r>
            <a:r>
              <a:rPr lang="nl-NL" i="1" dirty="0"/>
              <a:t>noodzaak van </a:t>
            </a:r>
            <a:endParaRPr lang="nl-NL" i="1" dirty="0" smtClean="0"/>
          </a:p>
          <a:p>
            <a:pPr>
              <a:buNone/>
            </a:pPr>
            <a:r>
              <a:rPr lang="nl-NL" i="1" dirty="0" smtClean="0"/>
              <a:t>economische </a:t>
            </a:r>
            <a:r>
              <a:rPr lang="nl-NL" i="1" dirty="0"/>
              <a:t>steun aan West-Europa</a:t>
            </a:r>
            <a:r>
              <a:rPr lang="nl-NL" i="1" dirty="0" smtClean="0"/>
              <a:t>.</a:t>
            </a:r>
          </a:p>
          <a:p>
            <a:pPr>
              <a:buNone/>
            </a:pPr>
            <a:endParaRPr lang="nl-NL" i="1" dirty="0"/>
          </a:p>
          <a:p>
            <a:pPr>
              <a:buNone/>
            </a:pPr>
            <a:r>
              <a:rPr lang="nl-NL" dirty="0"/>
              <a:t>2p </a:t>
            </a:r>
            <a:r>
              <a:rPr lang="nl-NL" b="1" dirty="0" smtClean="0"/>
              <a:t> </a:t>
            </a:r>
            <a:r>
              <a:rPr lang="nl-NL" b="1" dirty="0"/>
              <a:t>Leg dit uit door aan te geven:</a:t>
            </a:r>
          </a:p>
          <a:p>
            <a:pPr>
              <a:buNone/>
            </a:pPr>
            <a:r>
              <a:rPr lang="nl-NL" dirty="0"/>
              <a:t>− welke politiek reden de Amerikaanse regering heeft om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economische steun aan </a:t>
            </a:r>
            <a:r>
              <a:rPr lang="nl-NL" dirty="0"/>
              <a:t>Europa te verlenen en</a:t>
            </a:r>
          </a:p>
          <a:p>
            <a:pPr>
              <a:buNone/>
            </a:pPr>
            <a:r>
              <a:rPr lang="nl-NL" dirty="0"/>
              <a:t>− waardoor deze foto gebruikt kan worden om de steun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van </a:t>
            </a:r>
            <a:r>
              <a:rPr lang="nl-NL" dirty="0"/>
              <a:t>de bevolking </a:t>
            </a:r>
            <a:r>
              <a:rPr lang="nl-NL" dirty="0" smtClean="0"/>
              <a:t>voor deze </a:t>
            </a:r>
            <a:r>
              <a:rPr lang="nl-NL" dirty="0"/>
              <a:t>politiek te krijgen.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815</Words>
  <Application>Microsoft Office PowerPoint</Application>
  <PresentationFormat>Diavoorstelling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Office-thema</vt:lpstr>
      <vt:lpstr>Paragraaf 13.2</vt:lpstr>
      <vt:lpstr>Kenmerkend aspect</vt:lpstr>
      <vt:lpstr>Examenvraag</vt:lpstr>
      <vt:lpstr>bron</vt:lpstr>
      <vt:lpstr>Antwoord examenvraag</vt:lpstr>
      <vt:lpstr>Lesdoelen</vt:lpstr>
      <vt:lpstr>1945: Europa na WOII</vt:lpstr>
      <vt:lpstr>Marshallplan</vt:lpstr>
      <vt:lpstr>Examenvraag</vt:lpstr>
      <vt:lpstr>bron</vt:lpstr>
      <vt:lpstr>Antwoord examenvraag</vt:lpstr>
      <vt:lpstr>Marshallplan + binnenlandse politiek beleid + houding bevolking (zuinig aan doen) = succes</vt:lpstr>
      <vt:lpstr>Welvaartsgroei  sociaal-culturele veranderingsprocessen</vt:lpstr>
      <vt:lpstr>Examenvraag</vt:lpstr>
      <vt:lpstr>Antwoord examenvraag</vt:lpstr>
      <vt:lpstr>Lesdoelen gehaald?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13.2</dc:title>
  <dc:creator>Gebruiker</dc:creator>
  <cp:lastModifiedBy>Kristel Biemans</cp:lastModifiedBy>
  <cp:revision>17</cp:revision>
  <dcterms:created xsi:type="dcterms:W3CDTF">2015-11-17T20:06:22Z</dcterms:created>
  <dcterms:modified xsi:type="dcterms:W3CDTF">2016-11-24T09:43:28Z</dcterms:modified>
</cp:coreProperties>
</file>